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IBM Plex Sans" panose="020B0503050203000203" pitchFamily="34" charset="0"/>
      <p:regular r:id="rId12"/>
    </p:embeddedFont>
    <p:embeddedFont>
      <p:font typeface="IBM Plex Sans Medium" panose="020B0603050203000203" pitchFamily="34" charset="0"/>
      <p:regular r:id="rId13"/>
    </p:embeddedFont>
    <p:embeddedFont>
      <p:font typeface="Roboto" panose="02000000000000000000" pitchFamily="2" charset="0"/>
      <p:regular r:id="rId14"/>
    </p:embeddedFont>
    <p:embeddedFont>
      <p:font typeface="TAN Headline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90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467792" y="1095375"/>
            <a:ext cx="8791508" cy="2955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4"/>
              </a:lnSpc>
            </a:pPr>
            <a:r>
              <a:rPr lang="en-US" sz="6995">
                <a:solidFill>
                  <a:srgbClr val="F3F3F2"/>
                </a:solidFill>
                <a:latin typeface="TAN Headline"/>
                <a:ea typeface="TAN Headline"/>
                <a:cs typeface="TAN Headline"/>
                <a:sym typeface="TAN Headline"/>
              </a:rPr>
              <a:t>University Network Simulation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980980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FACULTY OF ENGINEERING SCIENCES AND TECHNOLOGY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7" y="8420100"/>
            <a:ext cx="9445526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64951" lvl="1" algn="ctr">
              <a:lnSpc>
                <a:spcPts val="3562"/>
              </a:lnSpc>
            </a:pPr>
            <a:r>
              <a:rPr lang="en-US" sz="3500" b="1" dirty="0">
                <a:solidFill>
                  <a:srgbClr val="D4D4D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Submitted By:    Avinash Talreja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3544044"/>
            <a:chOff x="0" y="0"/>
            <a:chExt cx="24384000" cy="472539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0" r="-1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4054833"/>
            <a:ext cx="8689627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Conclusion &amp; Future Vision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819031"/>
            <a:ext cx="16303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This project serves as a foundational prototype for digital campus networking.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992238" y="6686847"/>
            <a:ext cx="5245447" cy="2540942"/>
            <a:chOff x="0" y="0"/>
            <a:chExt cx="6993930" cy="338792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93890" cy="3387979"/>
            </a:xfrm>
            <a:custGeom>
              <a:avLst/>
              <a:gdLst/>
              <a:ahLst/>
              <a:cxnLst/>
              <a:rect l="l" t="t" r="r" b="b"/>
              <a:pathLst>
                <a:path w="6993890" h="3387979">
                  <a:moveTo>
                    <a:pt x="0" y="907288"/>
                  </a:moveTo>
                  <a:cubicBezTo>
                    <a:pt x="0" y="406273"/>
                    <a:pt x="406273" y="0"/>
                    <a:pt x="907288" y="0"/>
                  </a:cubicBezTo>
                  <a:lnTo>
                    <a:pt x="6086602" y="0"/>
                  </a:lnTo>
                  <a:cubicBezTo>
                    <a:pt x="6587744" y="0"/>
                    <a:pt x="6993890" y="406273"/>
                    <a:pt x="6993890" y="907288"/>
                  </a:cubicBezTo>
                  <a:lnTo>
                    <a:pt x="6993890" y="2480564"/>
                  </a:lnTo>
                  <a:cubicBezTo>
                    <a:pt x="6993890" y="2981706"/>
                    <a:pt x="6587617" y="3387852"/>
                    <a:pt x="6086602" y="3387852"/>
                  </a:cubicBezTo>
                  <a:lnTo>
                    <a:pt x="907288" y="3387852"/>
                  </a:lnTo>
                  <a:cubicBezTo>
                    <a:pt x="406273" y="3387979"/>
                    <a:pt x="0" y="2981706"/>
                    <a:pt x="0" y="2480564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275755" y="696084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Success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5755" y="7488139"/>
            <a:ext cx="4678412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Demonstrated wireless network design and implementation.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521202" y="6686847"/>
            <a:ext cx="5245447" cy="2540942"/>
            <a:chOff x="0" y="0"/>
            <a:chExt cx="6993930" cy="338792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93890" cy="3387979"/>
            </a:xfrm>
            <a:custGeom>
              <a:avLst/>
              <a:gdLst/>
              <a:ahLst/>
              <a:cxnLst/>
              <a:rect l="l" t="t" r="r" b="b"/>
              <a:pathLst>
                <a:path w="6993890" h="3387979">
                  <a:moveTo>
                    <a:pt x="0" y="907288"/>
                  </a:moveTo>
                  <a:cubicBezTo>
                    <a:pt x="0" y="406273"/>
                    <a:pt x="406273" y="0"/>
                    <a:pt x="907288" y="0"/>
                  </a:cubicBezTo>
                  <a:lnTo>
                    <a:pt x="6086602" y="0"/>
                  </a:lnTo>
                  <a:cubicBezTo>
                    <a:pt x="6587744" y="0"/>
                    <a:pt x="6993890" y="406273"/>
                    <a:pt x="6993890" y="907288"/>
                  </a:cubicBezTo>
                  <a:lnTo>
                    <a:pt x="6993890" y="2480564"/>
                  </a:lnTo>
                  <a:cubicBezTo>
                    <a:pt x="6993890" y="2981706"/>
                    <a:pt x="6587617" y="3387852"/>
                    <a:pt x="6086602" y="3387852"/>
                  </a:cubicBezTo>
                  <a:lnTo>
                    <a:pt x="907288" y="3387852"/>
                  </a:lnTo>
                  <a:cubicBezTo>
                    <a:pt x="406273" y="3387979"/>
                    <a:pt x="0" y="2981706"/>
                    <a:pt x="0" y="2480564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804720" y="696084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Key Advantages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804720" y="7488139"/>
            <a:ext cx="4678412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Enhanced mobility, easier management, scalable access.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050166" y="6686847"/>
            <a:ext cx="5245447" cy="2540942"/>
            <a:chOff x="0" y="0"/>
            <a:chExt cx="6993930" cy="33879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93890" cy="3387979"/>
            </a:xfrm>
            <a:custGeom>
              <a:avLst/>
              <a:gdLst/>
              <a:ahLst/>
              <a:cxnLst/>
              <a:rect l="l" t="t" r="r" b="b"/>
              <a:pathLst>
                <a:path w="6993890" h="3387979">
                  <a:moveTo>
                    <a:pt x="0" y="907288"/>
                  </a:moveTo>
                  <a:cubicBezTo>
                    <a:pt x="0" y="406273"/>
                    <a:pt x="406273" y="0"/>
                    <a:pt x="907288" y="0"/>
                  </a:cubicBezTo>
                  <a:lnTo>
                    <a:pt x="6086602" y="0"/>
                  </a:lnTo>
                  <a:cubicBezTo>
                    <a:pt x="6587744" y="0"/>
                    <a:pt x="6993890" y="406273"/>
                    <a:pt x="6993890" y="907288"/>
                  </a:cubicBezTo>
                  <a:lnTo>
                    <a:pt x="6993890" y="2480564"/>
                  </a:lnTo>
                  <a:cubicBezTo>
                    <a:pt x="6993890" y="2981706"/>
                    <a:pt x="6587617" y="3387852"/>
                    <a:pt x="6086602" y="3387852"/>
                  </a:cubicBezTo>
                  <a:lnTo>
                    <a:pt x="907288" y="3387852"/>
                  </a:lnTo>
                  <a:cubicBezTo>
                    <a:pt x="406273" y="3387979"/>
                    <a:pt x="0" y="2981706"/>
                    <a:pt x="0" y="2480564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333685" y="696084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Future Work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33685" y="7488139"/>
            <a:ext cx="4678413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Higher bandwidth, enhanced security, expanded outdoor coverage.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1853505"/>
            <a:ext cx="7583389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Why Digital Campuses?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3088481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world is shifting to a digital era, and educational institutions must adapt.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50237" y="4409926"/>
            <a:ext cx="4580930" cy="2087315"/>
            <a:chOff x="0" y="0"/>
            <a:chExt cx="6107907" cy="27830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07938" cy="2783078"/>
            </a:xfrm>
            <a:custGeom>
              <a:avLst/>
              <a:gdLst/>
              <a:ahLst/>
              <a:cxnLst/>
              <a:rect l="l" t="t" r="r" b="b"/>
              <a:pathLst>
                <a:path w="6107938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169" y="0"/>
                  </a:lnTo>
                  <a:cubicBezTo>
                    <a:pt x="6082538" y="0"/>
                    <a:pt x="6107938" y="25400"/>
                    <a:pt x="6107938" y="56769"/>
                  </a:cubicBezTo>
                  <a:lnTo>
                    <a:pt x="6107938" y="2726309"/>
                  </a:lnTo>
                  <a:cubicBezTo>
                    <a:pt x="6107938" y="2757678"/>
                    <a:pt x="6082538" y="2783078"/>
                    <a:pt x="6051169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133755" y="4683919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Crucial Digital Shift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133755" y="5211216"/>
            <a:ext cx="4013895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Technology advances demand digital transformation.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2714685" y="4409926"/>
            <a:ext cx="4581079" cy="2087315"/>
            <a:chOff x="0" y="0"/>
            <a:chExt cx="6108105" cy="278308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998202" y="4683919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Adapt &amp; Evolve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98202" y="5211216"/>
            <a:ext cx="401404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Institutions must become "digital campuses."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850237" y="6780759"/>
            <a:ext cx="9445526" cy="1633686"/>
            <a:chOff x="0" y="0"/>
            <a:chExt cx="12594035" cy="217824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133755" y="7054751"/>
            <a:ext cx="3784848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Future-Proof Education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33755" y="7582049"/>
            <a:ext cx="8878491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Embrace digital for modern learning environments.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57815" y="886420"/>
            <a:ext cx="9630370" cy="1635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4999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Wireless: The Core of Modern Campuses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57815" y="2821632"/>
            <a:ext cx="9630370" cy="497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Wireless networking is essential for campus life, enhancing connectivity and access.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757815" y="3607891"/>
            <a:ext cx="578495" cy="578495"/>
            <a:chOff x="0" y="0"/>
            <a:chExt cx="771327" cy="77132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71398" cy="771398"/>
            </a:xfrm>
            <a:custGeom>
              <a:avLst/>
              <a:gdLst/>
              <a:ahLst/>
              <a:cxnLst/>
              <a:rect l="l" t="t" r="r" b="b"/>
              <a:pathLst>
                <a:path w="771398" h="771398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19963" y="0"/>
                  </a:lnTo>
                  <a:cubicBezTo>
                    <a:pt x="748411" y="0"/>
                    <a:pt x="771398" y="22987"/>
                    <a:pt x="771398" y="51435"/>
                  </a:cubicBezTo>
                  <a:lnTo>
                    <a:pt x="771398" y="719963"/>
                  </a:lnTo>
                  <a:cubicBezTo>
                    <a:pt x="771398" y="748411"/>
                    <a:pt x="748411" y="771398"/>
                    <a:pt x="719963" y="771398"/>
                  </a:cubicBezTo>
                  <a:lnTo>
                    <a:pt x="51435" y="771398"/>
                  </a:lnTo>
                  <a:cubicBezTo>
                    <a:pt x="22987" y="771271"/>
                    <a:pt x="0" y="748284"/>
                    <a:pt x="0" y="719963"/>
                  </a:cubicBezTo>
                  <a:close/>
                </a:path>
              </a:pathLst>
            </a:custGeom>
            <a:solidFill>
              <a:srgbClr val="484B5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593336" y="3677096"/>
            <a:ext cx="3213795" cy="420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Reduced Cables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93336" y="4166146"/>
            <a:ext cx="8794849" cy="497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Simplifies infrastructure and device management.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7757815" y="5177432"/>
            <a:ext cx="578495" cy="578495"/>
            <a:chOff x="0" y="0"/>
            <a:chExt cx="771327" cy="77132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1398" cy="771398"/>
            </a:xfrm>
            <a:custGeom>
              <a:avLst/>
              <a:gdLst/>
              <a:ahLst/>
              <a:cxnLst/>
              <a:rect l="l" t="t" r="r" b="b"/>
              <a:pathLst>
                <a:path w="771398" h="771398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19963" y="0"/>
                  </a:lnTo>
                  <a:cubicBezTo>
                    <a:pt x="748411" y="0"/>
                    <a:pt x="771398" y="22987"/>
                    <a:pt x="771398" y="51435"/>
                  </a:cubicBezTo>
                  <a:lnTo>
                    <a:pt x="771398" y="719963"/>
                  </a:lnTo>
                  <a:cubicBezTo>
                    <a:pt x="771398" y="748411"/>
                    <a:pt x="748411" y="771398"/>
                    <a:pt x="719963" y="771398"/>
                  </a:cubicBezTo>
                  <a:lnTo>
                    <a:pt x="51435" y="771398"/>
                  </a:lnTo>
                  <a:cubicBezTo>
                    <a:pt x="22987" y="771271"/>
                    <a:pt x="0" y="748284"/>
                    <a:pt x="0" y="719963"/>
                  </a:cubicBezTo>
                  <a:close/>
                </a:path>
              </a:pathLst>
            </a:custGeom>
            <a:solidFill>
              <a:srgbClr val="484B5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593336" y="5246637"/>
            <a:ext cx="3365599" cy="420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Enhanced Connectivity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93336" y="5735687"/>
            <a:ext cx="8794849" cy="497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Access resources anytime, anywhere.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757815" y="6746974"/>
            <a:ext cx="578495" cy="578495"/>
            <a:chOff x="0" y="0"/>
            <a:chExt cx="771327" cy="77132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71398" cy="771398"/>
            </a:xfrm>
            <a:custGeom>
              <a:avLst/>
              <a:gdLst/>
              <a:ahLst/>
              <a:cxnLst/>
              <a:rect l="l" t="t" r="r" b="b"/>
              <a:pathLst>
                <a:path w="771398" h="771398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19963" y="0"/>
                  </a:lnTo>
                  <a:cubicBezTo>
                    <a:pt x="748411" y="0"/>
                    <a:pt x="771398" y="22987"/>
                    <a:pt x="771398" y="51435"/>
                  </a:cubicBezTo>
                  <a:lnTo>
                    <a:pt x="771398" y="719963"/>
                  </a:lnTo>
                  <a:cubicBezTo>
                    <a:pt x="771398" y="748411"/>
                    <a:pt x="748411" y="771398"/>
                    <a:pt x="719963" y="771398"/>
                  </a:cubicBezTo>
                  <a:lnTo>
                    <a:pt x="51435" y="771398"/>
                  </a:lnTo>
                  <a:cubicBezTo>
                    <a:pt x="22987" y="771271"/>
                    <a:pt x="0" y="748284"/>
                    <a:pt x="0" y="719963"/>
                  </a:cubicBezTo>
                  <a:close/>
                </a:path>
              </a:pathLst>
            </a:custGeom>
            <a:solidFill>
              <a:srgbClr val="484B5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593336" y="6816179"/>
            <a:ext cx="3213795" cy="420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Mobility &amp; Flexibility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593336" y="7305229"/>
            <a:ext cx="8794849" cy="497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Supports growing use of laptops and smart devices.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757815" y="8316516"/>
            <a:ext cx="578495" cy="578495"/>
            <a:chOff x="0" y="0"/>
            <a:chExt cx="771327" cy="77132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71398" cy="771398"/>
            </a:xfrm>
            <a:custGeom>
              <a:avLst/>
              <a:gdLst/>
              <a:ahLst/>
              <a:cxnLst/>
              <a:rect l="l" t="t" r="r" b="b"/>
              <a:pathLst>
                <a:path w="771398" h="771398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19963" y="0"/>
                  </a:lnTo>
                  <a:cubicBezTo>
                    <a:pt x="748411" y="0"/>
                    <a:pt x="771398" y="22987"/>
                    <a:pt x="771398" y="51435"/>
                  </a:cubicBezTo>
                  <a:lnTo>
                    <a:pt x="771398" y="719963"/>
                  </a:lnTo>
                  <a:cubicBezTo>
                    <a:pt x="771398" y="748411"/>
                    <a:pt x="748411" y="771398"/>
                    <a:pt x="719963" y="771398"/>
                  </a:cubicBezTo>
                  <a:lnTo>
                    <a:pt x="51435" y="771398"/>
                  </a:lnTo>
                  <a:cubicBezTo>
                    <a:pt x="22987" y="771271"/>
                    <a:pt x="0" y="748284"/>
                    <a:pt x="0" y="719963"/>
                  </a:cubicBezTo>
                  <a:close/>
                </a:path>
              </a:pathLst>
            </a:custGeom>
            <a:solidFill>
              <a:srgbClr val="484B5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8593336" y="8385721"/>
            <a:ext cx="3213795" cy="420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Modern Campus Mark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93336" y="8874770"/>
            <a:ext cx="8794849" cy="497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Efficient, cable-free internet access for teaching and research.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04701" y="534591"/>
            <a:ext cx="10503248" cy="648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37"/>
              </a:lnSpc>
            </a:pPr>
            <a:r>
              <a:rPr lang="en-US" sz="3937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Project Concept: Campus Network 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4701" y="1518940"/>
            <a:ext cx="16878598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This mini-project simulates a university network based on wireless connectivity.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4701" y="2326035"/>
            <a:ext cx="3020466" cy="387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75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Network Division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4701" y="2847826"/>
            <a:ext cx="8193732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sz="1562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Campus Area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4701" y="3240286"/>
            <a:ext cx="8193732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sz="1562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Hostel Area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4701" y="3743474"/>
            <a:ext cx="8193732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Ensuring tailored connectivity for distinct zones.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89566" y="1539626"/>
            <a:ext cx="8193732" cy="8193732"/>
            <a:chOff x="0" y="0"/>
            <a:chExt cx="10924977" cy="10924977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0924921" cy="10924921"/>
            </a:xfrm>
            <a:custGeom>
              <a:avLst/>
              <a:gdLst/>
              <a:ahLst/>
              <a:cxnLst/>
              <a:rect l="l" t="t" r="r" b="b"/>
              <a:pathLst>
                <a:path w="10924921" h="10924921">
                  <a:moveTo>
                    <a:pt x="0" y="0"/>
                  </a:moveTo>
                  <a:lnTo>
                    <a:pt x="10924921" y="0"/>
                  </a:lnTo>
                  <a:lnTo>
                    <a:pt x="10924921" y="10924921"/>
                  </a:lnTo>
                  <a:lnTo>
                    <a:pt x="0" y="109249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704701" y="10940803"/>
            <a:ext cx="16878598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Focus on efficient and mobile network solutions.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1102221"/>
            <a:ext cx="8669834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Core Objectives &amp; Services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2337198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Our project aims for efficient, mobile, and fully functional wireless connectivity.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31188" y="3639591"/>
            <a:ext cx="4619030" cy="2655243"/>
            <a:chOff x="0" y="0"/>
            <a:chExt cx="6158707" cy="3540323"/>
          </a:xfrm>
        </p:grpSpPr>
        <p:sp>
          <p:nvSpPr>
            <p:cNvPr id="11" name="Freeform 11"/>
            <p:cNvSpPr/>
            <p:nvPr/>
          </p:nvSpPr>
          <p:spPr>
            <a:xfrm>
              <a:off x="25400" y="25400"/>
              <a:ext cx="6107938" cy="3489452"/>
            </a:xfrm>
            <a:custGeom>
              <a:avLst/>
              <a:gdLst/>
              <a:ahLst/>
              <a:cxnLst/>
              <a:rect l="l" t="t" r="r" b="b"/>
              <a:pathLst>
                <a:path w="6107938" h="3489452">
                  <a:moveTo>
                    <a:pt x="0" y="243840"/>
                  </a:moveTo>
                  <a:cubicBezTo>
                    <a:pt x="0" y="109220"/>
                    <a:pt x="109855" y="0"/>
                    <a:pt x="245364" y="0"/>
                  </a:cubicBezTo>
                  <a:lnTo>
                    <a:pt x="5862574" y="0"/>
                  </a:lnTo>
                  <a:cubicBezTo>
                    <a:pt x="5998083" y="0"/>
                    <a:pt x="6107938" y="109220"/>
                    <a:pt x="6107938" y="243840"/>
                  </a:cubicBezTo>
                  <a:lnTo>
                    <a:pt x="6107938" y="3245612"/>
                  </a:lnTo>
                  <a:cubicBezTo>
                    <a:pt x="6107938" y="3380232"/>
                    <a:pt x="5998083" y="3489452"/>
                    <a:pt x="5862574" y="3489452"/>
                  </a:cubicBezTo>
                  <a:lnTo>
                    <a:pt x="245364" y="3489452"/>
                  </a:lnTo>
                  <a:cubicBezTo>
                    <a:pt x="109855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6158738" cy="3540379"/>
            </a:xfrm>
            <a:custGeom>
              <a:avLst/>
              <a:gdLst/>
              <a:ahLst/>
              <a:cxnLst/>
              <a:rect l="l" t="t" r="r" b="b"/>
              <a:pathLst>
                <a:path w="6158738" h="3540379">
                  <a:moveTo>
                    <a:pt x="0" y="269240"/>
                  </a:moveTo>
                  <a:cubicBezTo>
                    <a:pt x="0" y="120396"/>
                    <a:pt x="121412" y="0"/>
                    <a:pt x="270764" y="0"/>
                  </a:cubicBezTo>
                  <a:lnTo>
                    <a:pt x="5887974" y="0"/>
                  </a:lnTo>
                  <a:lnTo>
                    <a:pt x="5887974" y="25400"/>
                  </a:lnTo>
                  <a:lnTo>
                    <a:pt x="5887974" y="0"/>
                  </a:lnTo>
                  <a:cubicBezTo>
                    <a:pt x="6037326" y="0"/>
                    <a:pt x="6158738" y="120396"/>
                    <a:pt x="6158738" y="269240"/>
                  </a:cubicBezTo>
                  <a:lnTo>
                    <a:pt x="6133338" y="269240"/>
                  </a:lnTo>
                  <a:lnTo>
                    <a:pt x="6158738" y="269240"/>
                  </a:lnTo>
                  <a:lnTo>
                    <a:pt x="6158738" y="3271012"/>
                  </a:lnTo>
                  <a:lnTo>
                    <a:pt x="6133338" y="3271012"/>
                  </a:lnTo>
                  <a:lnTo>
                    <a:pt x="6158738" y="3271012"/>
                  </a:lnTo>
                  <a:cubicBezTo>
                    <a:pt x="6158738" y="3419856"/>
                    <a:pt x="6037326" y="3540252"/>
                    <a:pt x="5887974" y="3540252"/>
                  </a:cubicBezTo>
                  <a:lnTo>
                    <a:pt x="5887974" y="3514852"/>
                  </a:lnTo>
                  <a:lnTo>
                    <a:pt x="5887974" y="3540252"/>
                  </a:lnTo>
                  <a:lnTo>
                    <a:pt x="270764" y="3540252"/>
                  </a:lnTo>
                  <a:lnTo>
                    <a:pt x="270764" y="3514852"/>
                  </a:lnTo>
                  <a:lnTo>
                    <a:pt x="270764" y="3540252"/>
                  </a:lnTo>
                  <a:cubicBezTo>
                    <a:pt x="121412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535"/>
                    <a:pt x="149098" y="3489452"/>
                    <a:pt x="270764" y="3489452"/>
                  </a:cubicBezTo>
                  <a:lnTo>
                    <a:pt x="5887974" y="3489452"/>
                  </a:lnTo>
                  <a:cubicBezTo>
                    <a:pt x="6009640" y="3489452"/>
                    <a:pt x="6107938" y="3391535"/>
                    <a:pt x="6107938" y="3271012"/>
                  </a:cubicBezTo>
                  <a:lnTo>
                    <a:pt x="6107938" y="269240"/>
                  </a:lnTo>
                  <a:cubicBezTo>
                    <a:pt x="6107938" y="148717"/>
                    <a:pt x="6009640" y="50800"/>
                    <a:pt x="5887974" y="50800"/>
                  </a:cubicBezTo>
                  <a:lnTo>
                    <a:pt x="270764" y="50800"/>
                  </a:lnTo>
                  <a:lnTo>
                    <a:pt x="270764" y="25400"/>
                  </a:lnTo>
                  <a:lnTo>
                    <a:pt x="270764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12138" y="3658641"/>
            <a:ext cx="152400" cy="2617142"/>
            <a:chOff x="0" y="0"/>
            <a:chExt cx="203200" cy="348952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286155" y="3970734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Wireless Mobility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86155" y="4498032"/>
            <a:ext cx="3823395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Major concentration: seamless movement across campus.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695635" y="3639591"/>
            <a:ext cx="4619179" cy="2655243"/>
            <a:chOff x="0" y="0"/>
            <a:chExt cx="6158905" cy="3540323"/>
          </a:xfrm>
        </p:grpSpPr>
        <p:sp>
          <p:nvSpPr>
            <p:cNvPr id="18" name="Freeform 18"/>
            <p:cNvSpPr/>
            <p:nvPr/>
          </p:nvSpPr>
          <p:spPr>
            <a:xfrm>
              <a:off x="25400" y="25400"/>
              <a:ext cx="6108065" cy="3489452"/>
            </a:xfrm>
            <a:custGeom>
              <a:avLst/>
              <a:gdLst/>
              <a:ahLst/>
              <a:cxnLst/>
              <a:rect l="l" t="t" r="r" b="b"/>
              <a:pathLst>
                <a:path w="6108065" h="3489452">
                  <a:moveTo>
                    <a:pt x="0" y="243840"/>
                  </a:moveTo>
                  <a:cubicBezTo>
                    <a:pt x="0" y="109220"/>
                    <a:pt x="109855" y="0"/>
                    <a:pt x="245364" y="0"/>
                  </a:cubicBezTo>
                  <a:lnTo>
                    <a:pt x="5862701" y="0"/>
                  </a:lnTo>
                  <a:cubicBezTo>
                    <a:pt x="5998210" y="0"/>
                    <a:pt x="6108065" y="109220"/>
                    <a:pt x="6108065" y="243840"/>
                  </a:cubicBezTo>
                  <a:lnTo>
                    <a:pt x="6108065" y="3245612"/>
                  </a:lnTo>
                  <a:cubicBezTo>
                    <a:pt x="6108065" y="3380232"/>
                    <a:pt x="5998210" y="3489452"/>
                    <a:pt x="5862701" y="3489452"/>
                  </a:cubicBezTo>
                  <a:lnTo>
                    <a:pt x="245364" y="3489452"/>
                  </a:lnTo>
                  <a:cubicBezTo>
                    <a:pt x="109855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6158865" cy="3540379"/>
            </a:xfrm>
            <a:custGeom>
              <a:avLst/>
              <a:gdLst/>
              <a:ahLst/>
              <a:cxnLst/>
              <a:rect l="l" t="t" r="r" b="b"/>
              <a:pathLst>
                <a:path w="6158865" h="3540379">
                  <a:moveTo>
                    <a:pt x="0" y="269240"/>
                  </a:moveTo>
                  <a:cubicBezTo>
                    <a:pt x="0" y="120396"/>
                    <a:pt x="121412" y="0"/>
                    <a:pt x="270764" y="0"/>
                  </a:cubicBezTo>
                  <a:lnTo>
                    <a:pt x="5888101" y="0"/>
                  </a:lnTo>
                  <a:lnTo>
                    <a:pt x="5888101" y="25400"/>
                  </a:lnTo>
                  <a:lnTo>
                    <a:pt x="5888101" y="0"/>
                  </a:lnTo>
                  <a:cubicBezTo>
                    <a:pt x="6037453" y="0"/>
                    <a:pt x="6158865" y="120396"/>
                    <a:pt x="6158865" y="269240"/>
                  </a:cubicBezTo>
                  <a:lnTo>
                    <a:pt x="6133465" y="269240"/>
                  </a:lnTo>
                  <a:lnTo>
                    <a:pt x="6158865" y="269240"/>
                  </a:lnTo>
                  <a:lnTo>
                    <a:pt x="6158865" y="3271012"/>
                  </a:lnTo>
                  <a:lnTo>
                    <a:pt x="6133465" y="3271012"/>
                  </a:lnTo>
                  <a:lnTo>
                    <a:pt x="6158865" y="3271012"/>
                  </a:lnTo>
                  <a:cubicBezTo>
                    <a:pt x="6158865" y="3419856"/>
                    <a:pt x="6037453" y="3540252"/>
                    <a:pt x="5888101" y="3540252"/>
                  </a:cubicBezTo>
                  <a:lnTo>
                    <a:pt x="5888101" y="3514852"/>
                  </a:lnTo>
                  <a:lnTo>
                    <a:pt x="5888101" y="3540252"/>
                  </a:lnTo>
                  <a:lnTo>
                    <a:pt x="270764" y="3540252"/>
                  </a:lnTo>
                  <a:lnTo>
                    <a:pt x="270764" y="3514852"/>
                  </a:lnTo>
                  <a:lnTo>
                    <a:pt x="270764" y="3540252"/>
                  </a:lnTo>
                  <a:cubicBezTo>
                    <a:pt x="121412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535"/>
                    <a:pt x="149098" y="3489452"/>
                    <a:pt x="270764" y="3489452"/>
                  </a:cubicBezTo>
                  <a:lnTo>
                    <a:pt x="5888101" y="3489452"/>
                  </a:lnTo>
                  <a:cubicBezTo>
                    <a:pt x="6009767" y="3489452"/>
                    <a:pt x="6108065" y="3391535"/>
                    <a:pt x="6108065" y="3271012"/>
                  </a:cubicBezTo>
                  <a:lnTo>
                    <a:pt x="6108065" y="269240"/>
                  </a:lnTo>
                  <a:cubicBezTo>
                    <a:pt x="6108065" y="148717"/>
                    <a:pt x="6009767" y="50800"/>
                    <a:pt x="5888101" y="50800"/>
                  </a:cubicBezTo>
                  <a:lnTo>
                    <a:pt x="270764" y="50800"/>
                  </a:lnTo>
                  <a:lnTo>
                    <a:pt x="270764" y="25400"/>
                  </a:lnTo>
                  <a:lnTo>
                    <a:pt x="270764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676585" y="3658641"/>
            <a:ext cx="152400" cy="2617142"/>
            <a:chOff x="0" y="0"/>
            <a:chExt cx="203200" cy="348952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150602" y="3970734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Equal Functionality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150602" y="4498032"/>
            <a:ext cx="382354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DNS, Email, HTTP servers for all users.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7831188" y="6540252"/>
            <a:ext cx="4619030" cy="2644528"/>
            <a:chOff x="0" y="0"/>
            <a:chExt cx="6158707" cy="3526037"/>
          </a:xfrm>
        </p:grpSpPr>
        <p:sp>
          <p:nvSpPr>
            <p:cNvPr id="25" name="Freeform 25"/>
            <p:cNvSpPr/>
            <p:nvPr/>
          </p:nvSpPr>
          <p:spPr>
            <a:xfrm>
              <a:off x="25400" y="25400"/>
              <a:ext cx="6107938" cy="3475228"/>
            </a:xfrm>
            <a:custGeom>
              <a:avLst/>
              <a:gdLst/>
              <a:ahLst/>
              <a:cxnLst/>
              <a:rect l="l" t="t" r="r" b="b"/>
              <a:pathLst>
                <a:path w="6107938" h="3475228">
                  <a:moveTo>
                    <a:pt x="0" y="243840"/>
                  </a:moveTo>
                  <a:cubicBezTo>
                    <a:pt x="0" y="109220"/>
                    <a:pt x="109855" y="0"/>
                    <a:pt x="245364" y="0"/>
                  </a:cubicBezTo>
                  <a:lnTo>
                    <a:pt x="5862574" y="0"/>
                  </a:lnTo>
                  <a:cubicBezTo>
                    <a:pt x="5998083" y="0"/>
                    <a:pt x="6107938" y="109220"/>
                    <a:pt x="6107938" y="243840"/>
                  </a:cubicBezTo>
                  <a:lnTo>
                    <a:pt x="6107938" y="3231388"/>
                  </a:lnTo>
                  <a:cubicBezTo>
                    <a:pt x="6107938" y="3366008"/>
                    <a:pt x="5998083" y="3475228"/>
                    <a:pt x="5862574" y="3475228"/>
                  </a:cubicBezTo>
                  <a:lnTo>
                    <a:pt x="245364" y="3475228"/>
                  </a:lnTo>
                  <a:cubicBezTo>
                    <a:pt x="109855" y="3475228"/>
                    <a:pt x="0" y="3366008"/>
                    <a:pt x="0" y="3231388"/>
                  </a:cubicBez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6158738" cy="3526028"/>
            </a:xfrm>
            <a:custGeom>
              <a:avLst/>
              <a:gdLst/>
              <a:ahLst/>
              <a:cxnLst/>
              <a:rect l="l" t="t" r="r" b="b"/>
              <a:pathLst>
                <a:path w="6158738" h="3526028">
                  <a:moveTo>
                    <a:pt x="0" y="269240"/>
                  </a:moveTo>
                  <a:cubicBezTo>
                    <a:pt x="0" y="120396"/>
                    <a:pt x="121412" y="0"/>
                    <a:pt x="270764" y="0"/>
                  </a:cubicBezTo>
                  <a:lnTo>
                    <a:pt x="5887974" y="0"/>
                  </a:lnTo>
                  <a:lnTo>
                    <a:pt x="5887974" y="25400"/>
                  </a:lnTo>
                  <a:lnTo>
                    <a:pt x="5887974" y="0"/>
                  </a:lnTo>
                  <a:cubicBezTo>
                    <a:pt x="6037326" y="0"/>
                    <a:pt x="6158738" y="120396"/>
                    <a:pt x="6158738" y="269240"/>
                  </a:cubicBezTo>
                  <a:lnTo>
                    <a:pt x="6133338" y="269240"/>
                  </a:lnTo>
                  <a:lnTo>
                    <a:pt x="6158738" y="269240"/>
                  </a:lnTo>
                  <a:lnTo>
                    <a:pt x="6158738" y="3256788"/>
                  </a:lnTo>
                  <a:lnTo>
                    <a:pt x="6133338" y="3256788"/>
                  </a:lnTo>
                  <a:lnTo>
                    <a:pt x="6158738" y="3256788"/>
                  </a:lnTo>
                  <a:cubicBezTo>
                    <a:pt x="6158738" y="3405632"/>
                    <a:pt x="6037326" y="3526028"/>
                    <a:pt x="5887974" y="3526028"/>
                  </a:cubicBezTo>
                  <a:lnTo>
                    <a:pt x="5887974" y="3500628"/>
                  </a:lnTo>
                  <a:lnTo>
                    <a:pt x="5887974" y="3526028"/>
                  </a:lnTo>
                  <a:lnTo>
                    <a:pt x="270764" y="3526028"/>
                  </a:lnTo>
                  <a:lnTo>
                    <a:pt x="270764" y="3500628"/>
                  </a:lnTo>
                  <a:lnTo>
                    <a:pt x="270764" y="3526028"/>
                  </a:lnTo>
                  <a:cubicBezTo>
                    <a:pt x="121412" y="3526028"/>
                    <a:pt x="0" y="3405632"/>
                    <a:pt x="0" y="325678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56788"/>
                  </a:lnTo>
                  <a:lnTo>
                    <a:pt x="25400" y="3256788"/>
                  </a:lnTo>
                  <a:lnTo>
                    <a:pt x="50800" y="3256788"/>
                  </a:lnTo>
                  <a:cubicBezTo>
                    <a:pt x="50800" y="3377311"/>
                    <a:pt x="149098" y="3475228"/>
                    <a:pt x="270764" y="3475228"/>
                  </a:cubicBezTo>
                  <a:lnTo>
                    <a:pt x="5887974" y="3475228"/>
                  </a:lnTo>
                  <a:cubicBezTo>
                    <a:pt x="6009640" y="3475228"/>
                    <a:pt x="6107938" y="3377311"/>
                    <a:pt x="6107938" y="3256788"/>
                  </a:cubicBezTo>
                  <a:lnTo>
                    <a:pt x="6107938" y="269240"/>
                  </a:lnTo>
                  <a:cubicBezTo>
                    <a:pt x="6107938" y="148717"/>
                    <a:pt x="6009640" y="50800"/>
                    <a:pt x="5887974" y="50800"/>
                  </a:cubicBezTo>
                  <a:lnTo>
                    <a:pt x="270764" y="50800"/>
                  </a:lnTo>
                  <a:lnTo>
                    <a:pt x="270764" y="25400"/>
                  </a:lnTo>
                  <a:lnTo>
                    <a:pt x="270764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12138" y="6559302"/>
            <a:ext cx="152400" cy="2606428"/>
            <a:chOff x="0" y="0"/>
            <a:chExt cx="203200" cy="34752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03200" cy="3475355"/>
            </a:xfrm>
            <a:custGeom>
              <a:avLst/>
              <a:gdLst/>
              <a:ahLst/>
              <a:cxnLst/>
              <a:rect l="l" t="t" r="r" b="b"/>
              <a:pathLst>
                <a:path w="203200" h="3475355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18586"/>
                  </a:lnTo>
                  <a:cubicBezTo>
                    <a:pt x="203200" y="3449955"/>
                    <a:pt x="177800" y="3475355"/>
                    <a:pt x="146431" y="3475355"/>
                  </a:cubicBezTo>
                  <a:lnTo>
                    <a:pt x="56769" y="3475355"/>
                  </a:lnTo>
                  <a:cubicBezTo>
                    <a:pt x="25400" y="3475355"/>
                    <a:pt x="0" y="3449955"/>
                    <a:pt x="0" y="3418586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8286155" y="6871395"/>
            <a:ext cx="3823395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Comprehensive Services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286155" y="7841605"/>
            <a:ext cx="3823395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Internet access, data sharing, web services.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17224" y="100119"/>
            <a:ext cx="8358039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Network Design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6486" y="1038211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Visualizing the simulated campus network topology.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6485" y="1512660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 detailed representation of the interconnected campus and hostel areas.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72334" y="2189857"/>
            <a:ext cx="14205857" cy="7652382"/>
            <a:chOff x="0" y="0"/>
            <a:chExt cx="18941143" cy="1020317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941162" cy="10203180"/>
            </a:xfrm>
            <a:custGeom>
              <a:avLst/>
              <a:gdLst/>
              <a:ahLst/>
              <a:cxnLst/>
              <a:rect l="l" t="t" r="r" b="b"/>
              <a:pathLst>
                <a:path w="18941162" h="10203180">
                  <a:moveTo>
                    <a:pt x="0" y="0"/>
                  </a:moveTo>
                  <a:lnTo>
                    <a:pt x="18941162" y="0"/>
                  </a:lnTo>
                  <a:lnTo>
                    <a:pt x="18941162" y="10203180"/>
                  </a:lnTo>
                  <a:lnTo>
                    <a:pt x="0" y="10203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3563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75680" y="578495"/>
            <a:ext cx="5576590" cy="555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4375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Key Components &amp; Areas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677" y="1893688"/>
            <a:ext cx="411643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2499" b="1" dirty="0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Hardware &amp; Devices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5680" y="2105323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 dirty="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Router (Cisco 1941)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5680" y="2481709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Switches (Cisco 2960-24TT)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5680" y="2858095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Servers: Email, DNS, Web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5680" y="3234481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Wireless Access Points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5682" y="3610867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 dirty="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Computing devices: PCs, Laptops, Smartphones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75679" y="4433201"/>
            <a:ext cx="2896344" cy="39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Network Zones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5680" y="4829530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Campus: Academic Blocks, Dome, Library, IT Consulting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75679" y="5138349"/>
            <a:ext cx="8232874" cy="375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375"/>
              </a:lnSpc>
              <a:buFont typeface="Arial"/>
              <a:buChar char="•"/>
            </a:pPr>
            <a:r>
              <a:rPr lang="en-US" sz="15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Hostel: Boys &amp; Girls Blocks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79449" y="948546"/>
            <a:ext cx="8232874" cy="8204134"/>
            <a:chOff x="0" y="0"/>
            <a:chExt cx="10977165" cy="10938845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10977118" cy="10938891"/>
            </a:xfrm>
            <a:custGeom>
              <a:avLst/>
              <a:gdLst/>
              <a:ahLst/>
              <a:cxnLst/>
              <a:rect l="l" t="t" r="r" b="b"/>
              <a:pathLst>
                <a:path w="10977118" h="10938891">
                  <a:moveTo>
                    <a:pt x="0" y="0"/>
                  </a:moveTo>
                  <a:lnTo>
                    <a:pt x="10977118" y="0"/>
                  </a:lnTo>
                  <a:lnTo>
                    <a:pt x="10977118" y="10938891"/>
                  </a:lnTo>
                  <a:lnTo>
                    <a:pt x="0" y="10938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2587" b="-1298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702147"/>
            <a:ext cx="11434465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Methodology: Building the Network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3078956"/>
            <a:ext cx="16303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Our structured approach to designing and implementing the wireless network.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861047"/>
            <a:ext cx="283518" cy="417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92238" y="4390579"/>
            <a:ext cx="5245447" cy="38100"/>
            <a:chOff x="0" y="0"/>
            <a:chExt cx="6993930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93890" cy="50800"/>
            </a:xfrm>
            <a:custGeom>
              <a:avLst/>
              <a:gdLst/>
              <a:ahLst/>
              <a:cxnLst/>
              <a:rect l="l" t="t" r="r" b="b"/>
              <a:pathLst>
                <a:path w="6993890" h="5080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92238" y="4598937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Topology Design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5126236"/>
            <a:ext cx="5245447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Routers, switches, servers, wireless devices.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21202" y="3861047"/>
            <a:ext cx="283518" cy="417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521202" y="4390579"/>
            <a:ext cx="5245447" cy="38100"/>
            <a:chOff x="0" y="0"/>
            <a:chExt cx="6993930" cy="50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93890" cy="50800"/>
            </a:xfrm>
            <a:custGeom>
              <a:avLst/>
              <a:gdLst/>
              <a:ahLst/>
              <a:cxnLst/>
              <a:rect l="l" t="t" r="r" b="b"/>
              <a:pathLst>
                <a:path w="6993890" h="5080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521202" y="4598937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IP Addressing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521202" y="5126236"/>
            <a:ext cx="5245447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Carefully planned scheme for efficient traffic.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50166" y="3861047"/>
            <a:ext cx="283518" cy="417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050166" y="4390579"/>
            <a:ext cx="5245447" cy="38100"/>
            <a:chOff x="0" y="0"/>
            <a:chExt cx="6993930" cy="50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993890" cy="50800"/>
            </a:xfrm>
            <a:custGeom>
              <a:avLst/>
              <a:gdLst/>
              <a:ahLst/>
              <a:cxnLst/>
              <a:rect l="l" t="t" r="r" b="b"/>
              <a:pathLst>
                <a:path w="6993890" h="5080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050166" y="4598937"/>
            <a:ext cx="4050060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Security Implementation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050166" y="5126236"/>
            <a:ext cx="5245447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SSH and strong passwords for protection.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2238" y="6539061"/>
            <a:ext cx="283518" cy="417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92238" y="7068591"/>
            <a:ext cx="8009930" cy="38100"/>
            <a:chOff x="0" y="0"/>
            <a:chExt cx="10679907" cy="50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679938" cy="50800"/>
            </a:xfrm>
            <a:custGeom>
              <a:avLst/>
              <a:gdLst/>
              <a:ahLst/>
              <a:cxnLst/>
              <a:rect l="l" t="t" r="r" b="b"/>
              <a:pathLst>
                <a:path w="10679938" h="50800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92238" y="7276951"/>
            <a:ext cx="3675310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Wireless Configuration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92238" y="7804249"/>
            <a:ext cx="8009930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Secure SSIDs with robust passwords.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285685" y="6539061"/>
            <a:ext cx="283518" cy="417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5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9285685" y="7068591"/>
            <a:ext cx="8009930" cy="38100"/>
            <a:chOff x="0" y="0"/>
            <a:chExt cx="10679907" cy="50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679938" cy="50800"/>
            </a:xfrm>
            <a:custGeom>
              <a:avLst/>
              <a:gdLst/>
              <a:ahLst/>
              <a:cxnLst/>
              <a:rect l="l" t="t" r="r" b="b"/>
              <a:pathLst>
                <a:path w="10679938" h="50800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9285685" y="7276951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Network Testing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285685" y="7804249"/>
            <a:ext cx="8009930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Packet Tracer simulation and ping tests.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30000" y="117640"/>
            <a:ext cx="6858000" cy="10051720"/>
            <a:chOff x="0" y="0"/>
            <a:chExt cx="9144000" cy="1340229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402311"/>
            </a:xfrm>
            <a:custGeom>
              <a:avLst/>
              <a:gdLst/>
              <a:ahLst/>
              <a:cxnLst/>
              <a:rect l="l" t="t" r="r" b="b"/>
              <a:pathLst>
                <a:path w="9144000" h="13402311">
                  <a:moveTo>
                    <a:pt x="0" y="0"/>
                  </a:moveTo>
                  <a:lnTo>
                    <a:pt x="9144000" y="0"/>
                  </a:lnTo>
                  <a:lnTo>
                    <a:pt x="9144000" y="13402311"/>
                  </a:lnTo>
                  <a:lnTo>
                    <a:pt x="0" y="134023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170" b="-11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86420" y="677466"/>
            <a:ext cx="9657160" cy="1601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 b="1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Analysis &amp; Results: A Functional Network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86420" y="2564011"/>
            <a:ext cx="9657160" cy="905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simulation successfully demonstrated a robust and secure wireless campus network.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86420" y="3754636"/>
            <a:ext cx="9657160" cy="5836444"/>
            <a:chOff x="0" y="0"/>
            <a:chExt cx="12876213" cy="77819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876276" cy="7781925"/>
            </a:xfrm>
            <a:custGeom>
              <a:avLst/>
              <a:gdLst/>
              <a:ahLst/>
              <a:cxnLst/>
              <a:rect l="l" t="t" r="r" b="b"/>
              <a:pathLst>
                <a:path w="12876276" h="7781925">
                  <a:moveTo>
                    <a:pt x="0" y="50673"/>
                  </a:moveTo>
                  <a:cubicBezTo>
                    <a:pt x="0" y="22733"/>
                    <a:pt x="22733" y="0"/>
                    <a:pt x="50673" y="0"/>
                  </a:cubicBezTo>
                  <a:lnTo>
                    <a:pt x="12825603" y="0"/>
                  </a:lnTo>
                  <a:cubicBezTo>
                    <a:pt x="12853543" y="0"/>
                    <a:pt x="12876276" y="22733"/>
                    <a:pt x="12876276" y="50673"/>
                  </a:cubicBezTo>
                  <a:lnTo>
                    <a:pt x="12876276" y="7731252"/>
                  </a:lnTo>
                  <a:cubicBezTo>
                    <a:pt x="12876276" y="7759192"/>
                    <a:pt x="12853543" y="7781925"/>
                    <a:pt x="12825603" y="7781925"/>
                  </a:cubicBezTo>
                  <a:lnTo>
                    <a:pt x="50673" y="7781925"/>
                  </a:lnTo>
                  <a:cubicBezTo>
                    <a:pt x="22733" y="7781925"/>
                    <a:pt x="0" y="7759192"/>
                    <a:pt x="0" y="7731252"/>
                  </a:cubicBezTo>
                  <a:close/>
                </a:path>
              </a:pathLst>
            </a:custGeom>
            <a:solidFill>
              <a:srgbClr val="484B51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86420" y="3754636"/>
            <a:ext cx="9657160" cy="1459111"/>
            <a:chOff x="0" y="0"/>
            <a:chExt cx="12876213" cy="19454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876276" cy="1945513"/>
            </a:xfrm>
            <a:custGeom>
              <a:avLst/>
              <a:gdLst/>
              <a:ahLst/>
              <a:cxnLst/>
              <a:rect l="l" t="t" r="r" b="b"/>
              <a:pathLst>
                <a:path w="12876276" h="1945513">
                  <a:moveTo>
                    <a:pt x="0" y="50673"/>
                  </a:moveTo>
                  <a:cubicBezTo>
                    <a:pt x="0" y="22733"/>
                    <a:pt x="22733" y="0"/>
                    <a:pt x="50673" y="0"/>
                  </a:cubicBezTo>
                  <a:lnTo>
                    <a:pt x="12825603" y="0"/>
                  </a:lnTo>
                  <a:cubicBezTo>
                    <a:pt x="12853543" y="0"/>
                    <a:pt x="12876276" y="22733"/>
                    <a:pt x="12876276" y="50673"/>
                  </a:cubicBezTo>
                  <a:lnTo>
                    <a:pt x="12876276" y="1894840"/>
                  </a:lnTo>
                  <a:cubicBezTo>
                    <a:pt x="12876276" y="1922780"/>
                    <a:pt x="12853543" y="1945513"/>
                    <a:pt x="12825603" y="1945513"/>
                  </a:cubicBezTo>
                  <a:lnTo>
                    <a:pt x="50673" y="1945513"/>
                  </a:lnTo>
                  <a:cubicBezTo>
                    <a:pt x="22733" y="1945513"/>
                    <a:pt x="0" y="1922780"/>
                    <a:pt x="0" y="1894840"/>
                  </a:cubicBez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139577" y="3988742"/>
            <a:ext cx="3405336" cy="41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Functional Connectivity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9577" y="4460081"/>
            <a:ext cx="9150846" cy="50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Across academic blocks, library, dome, hostels, IT consulting.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886420" y="5213748"/>
            <a:ext cx="9657160" cy="1459111"/>
            <a:chOff x="0" y="0"/>
            <a:chExt cx="12876213" cy="194548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876276" cy="1945513"/>
            </a:xfrm>
            <a:custGeom>
              <a:avLst/>
              <a:gdLst/>
              <a:ahLst/>
              <a:cxnLst/>
              <a:rect l="l" t="t" r="r" b="b"/>
              <a:pathLst>
                <a:path w="12876276" h="1945513">
                  <a:moveTo>
                    <a:pt x="0" y="0"/>
                  </a:moveTo>
                  <a:lnTo>
                    <a:pt x="12876276" y="0"/>
                  </a:lnTo>
                  <a:lnTo>
                    <a:pt x="12876276" y="1945513"/>
                  </a:lnTo>
                  <a:lnTo>
                    <a:pt x="0" y="1945513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86420" y="5213748"/>
            <a:ext cx="9657160" cy="28575"/>
            <a:chOff x="0" y="0"/>
            <a:chExt cx="12876213" cy="381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876276" cy="38100"/>
            </a:xfrm>
            <a:custGeom>
              <a:avLst/>
              <a:gdLst/>
              <a:ahLst/>
              <a:cxnLst/>
              <a:rect l="l" t="t" r="r" b="b"/>
              <a:pathLst>
                <a:path w="12876276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857226" y="0"/>
                  </a:lnTo>
                  <a:cubicBezTo>
                    <a:pt x="12867767" y="0"/>
                    <a:pt x="12876276" y="8509"/>
                    <a:pt x="12876276" y="19050"/>
                  </a:cubicBezTo>
                  <a:cubicBezTo>
                    <a:pt x="12876276" y="29591"/>
                    <a:pt x="12867767" y="38100"/>
                    <a:pt x="128572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E5A27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39577" y="5447854"/>
            <a:ext cx="3166021" cy="41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Seamless Mobility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39577" y="5919192"/>
            <a:ext cx="9150846" cy="50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accessed services without physical cables.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886420" y="6672858"/>
            <a:ext cx="9657160" cy="1459111"/>
            <a:chOff x="0" y="0"/>
            <a:chExt cx="12876213" cy="194548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876276" cy="1945513"/>
            </a:xfrm>
            <a:custGeom>
              <a:avLst/>
              <a:gdLst/>
              <a:ahLst/>
              <a:cxnLst/>
              <a:rect l="l" t="t" r="r" b="b"/>
              <a:pathLst>
                <a:path w="12876276" h="1945513">
                  <a:moveTo>
                    <a:pt x="0" y="0"/>
                  </a:moveTo>
                  <a:lnTo>
                    <a:pt x="12876276" y="0"/>
                  </a:lnTo>
                  <a:lnTo>
                    <a:pt x="12876276" y="1945513"/>
                  </a:lnTo>
                  <a:lnTo>
                    <a:pt x="0" y="1945513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86420" y="6672858"/>
            <a:ext cx="9657160" cy="28575"/>
            <a:chOff x="0" y="0"/>
            <a:chExt cx="12876213" cy="381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876276" cy="38100"/>
            </a:xfrm>
            <a:custGeom>
              <a:avLst/>
              <a:gdLst/>
              <a:ahLst/>
              <a:cxnLst/>
              <a:rect l="l" t="t" r="r" b="b"/>
              <a:pathLst>
                <a:path w="12876276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857226" y="0"/>
                  </a:lnTo>
                  <a:cubicBezTo>
                    <a:pt x="12867767" y="0"/>
                    <a:pt x="12876276" y="8509"/>
                    <a:pt x="12876276" y="19050"/>
                  </a:cubicBezTo>
                  <a:cubicBezTo>
                    <a:pt x="12876276" y="29591"/>
                    <a:pt x="12867767" y="38100"/>
                    <a:pt x="128572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E5A27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139577" y="6906965"/>
            <a:ext cx="3166021" cy="41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Reliable Services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39577" y="7378304"/>
            <a:ext cx="9150846" cy="50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DNS, Web, Email servers responded effectively.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886420" y="8131969"/>
            <a:ext cx="9657160" cy="1459111"/>
            <a:chOff x="0" y="0"/>
            <a:chExt cx="12876213" cy="19454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2876276" cy="1945513"/>
            </a:xfrm>
            <a:custGeom>
              <a:avLst/>
              <a:gdLst/>
              <a:ahLst/>
              <a:cxnLst/>
              <a:rect l="l" t="t" r="r" b="b"/>
              <a:pathLst>
                <a:path w="12876276" h="1945513">
                  <a:moveTo>
                    <a:pt x="0" y="0"/>
                  </a:moveTo>
                  <a:lnTo>
                    <a:pt x="12876276" y="0"/>
                  </a:lnTo>
                  <a:lnTo>
                    <a:pt x="12876276" y="1945513"/>
                  </a:lnTo>
                  <a:lnTo>
                    <a:pt x="0" y="1945513"/>
                  </a:lnTo>
                  <a:close/>
                </a:path>
              </a:pathLst>
            </a:custGeom>
            <a:solidFill>
              <a:srgbClr val="FFBC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886420" y="8131969"/>
            <a:ext cx="9657160" cy="28575"/>
            <a:chOff x="0" y="0"/>
            <a:chExt cx="12876213" cy="381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2876276" cy="38100"/>
            </a:xfrm>
            <a:custGeom>
              <a:avLst/>
              <a:gdLst/>
              <a:ahLst/>
              <a:cxnLst/>
              <a:rect l="l" t="t" r="r" b="b"/>
              <a:pathLst>
                <a:path w="12876276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857226" y="0"/>
                  </a:lnTo>
                  <a:cubicBezTo>
                    <a:pt x="12867767" y="0"/>
                    <a:pt x="12876276" y="8509"/>
                    <a:pt x="12876276" y="19050"/>
                  </a:cubicBezTo>
                  <a:cubicBezTo>
                    <a:pt x="12876276" y="29591"/>
                    <a:pt x="12867767" y="38100"/>
                    <a:pt x="128572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E5A27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139577" y="8366075"/>
            <a:ext cx="3166021" cy="41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Enhanced Security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39577" y="8837414"/>
            <a:ext cx="9150846" cy="50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Protected routers and wireless access points.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464</Words>
  <Application>Microsoft Office PowerPoint</Application>
  <PresentationFormat>Custom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Roboto</vt:lpstr>
      <vt:lpstr>IBM Plex Sans Medium</vt:lpstr>
      <vt:lpstr>IBM Plex Sans</vt:lpstr>
      <vt:lpstr>Times New Roman</vt:lpstr>
      <vt:lpstr>TAN Headline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Avinash Talreja</dc:creator>
  <cp:lastModifiedBy>Avinash Talreja</cp:lastModifiedBy>
  <cp:revision>3</cp:revision>
  <dcterms:created xsi:type="dcterms:W3CDTF">2006-08-16T00:00:00Z</dcterms:created>
  <dcterms:modified xsi:type="dcterms:W3CDTF">2025-09-09T10:32:04Z</dcterms:modified>
  <dc:identifier>DAGyeSrA4ks</dc:identifier>
</cp:coreProperties>
</file>

<file path=docProps/thumbnail.jpeg>
</file>